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38"/>
  </p:notesMasterIdLst>
  <p:sldIdLst>
    <p:sldId id="256" r:id="rId2"/>
    <p:sldId id="257" r:id="rId3"/>
    <p:sldId id="280" r:id="rId4"/>
    <p:sldId id="289" r:id="rId5"/>
    <p:sldId id="258" r:id="rId6"/>
    <p:sldId id="296" r:id="rId7"/>
    <p:sldId id="276" r:id="rId8"/>
    <p:sldId id="277" r:id="rId9"/>
    <p:sldId id="288" r:id="rId10"/>
    <p:sldId id="285" r:id="rId11"/>
    <p:sldId id="284" r:id="rId12"/>
    <p:sldId id="286" r:id="rId13"/>
    <p:sldId id="279" r:id="rId14"/>
    <p:sldId id="290" r:id="rId15"/>
    <p:sldId id="287" r:id="rId16"/>
    <p:sldId id="291" r:id="rId17"/>
    <p:sldId id="274" r:id="rId18"/>
    <p:sldId id="263" r:id="rId19"/>
    <p:sldId id="264" r:id="rId20"/>
    <p:sldId id="265" r:id="rId21"/>
    <p:sldId id="292" r:id="rId22"/>
    <p:sldId id="266" r:id="rId23"/>
    <p:sldId id="293" r:id="rId24"/>
    <p:sldId id="267" r:id="rId25"/>
    <p:sldId id="268" r:id="rId26"/>
    <p:sldId id="282" r:id="rId27"/>
    <p:sldId id="283" r:id="rId28"/>
    <p:sldId id="269" r:id="rId29"/>
    <p:sldId id="281" r:id="rId30"/>
    <p:sldId id="270" r:id="rId31"/>
    <p:sldId id="271" r:id="rId32"/>
    <p:sldId id="297" r:id="rId33"/>
    <p:sldId id="272" r:id="rId34"/>
    <p:sldId id="273" r:id="rId35"/>
    <p:sldId id="294" r:id="rId36"/>
    <p:sldId id="295" r:id="rId3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08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of segments vs Epsilon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0.05</c:v>
                </c:pt>
                <c:pt idx="1">
                  <c:v>0.045</c:v>
                </c:pt>
                <c:pt idx="2">
                  <c:v>0.040</c:v>
                </c:pt>
                <c:pt idx="3">
                  <c:v>0.035</c:v>
                </c:pt>
                <c:pt idx="4">
                  <c:v>0.030</c:v>
                </c:pt>
                <c:pt idx="5">
                  <c:v>0.025</c:v>
                </c:pt>
                <c:pt idx="6">
                  <c:v>0.020</c:v>
                </c:pt>
                <c:pt idx="7">
                  <c:v>0.015</c:v>
                </c:pt>
                <c:pt idx="8">
                  <c:v>0.010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</c:v>
                </c:pt>
                <c:pt idx="1">
                  <c:v>12</c:v>
                </c:pt>
                <c:pt idx="2">
                  <c:v>13</c:v>
                </c:pt>
                <c:pt idx="3">
                  <c:v>13</c:v>
                </c:pt>
                <c:pt idx="4">
                  <c:v>14</c:v>
                </c:pt>
                <c:pt idx="5">
                  <c:v>17</c:v>
                </c:pt>
                <c:pt idx="6">
                  <c:v>20</c:v>
                </c:pt>
                <c:pt idx="7">
                  <c:v>23</c:v>
                </c:pt>
                <c:pt idx="8">
                  <c:v>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869056"/>
        <c:axId val="143870976"/>
      </c:lineChart>
      <c:catAx>
        <c:axId val="143869056"/>
        <c:scaling>
          <c:orientation val="minMax"/>
        </c:scaling>
        <c:delete val="0"/>
        <c:axPos val="b"/>
        <c:majorTickMark val="out"/>
        <c:minorTickMark val="none"/>
        <c:tickLblPos val="nextTo"/>
        <c:crossAx val="143870976"/>
        <c:crosses val="autoZero"/>
        <c:auto val="1"/>
        <c:lblAlgn val="ctr"/>
        <c:lblOffset val="100"/>
        <c:noMultiLvlLbl val="0"/>
      </c:catAx>
      <c:valAx>
        <c:axId val="1438709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38690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length vs Epsilon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0.05</c:v>
                </c:pt>
                <c:pt idx="1">
                  <c:v>0.045</c:v>
                </c:pt>
                <c:pt idx="2">
                  <c:v>0.040</c:v>
                </c:pt>
                <c:pt idx="3">
                  <c:v>0.035</c:v>
                </c:pt>
                <c:pt idx="4">
                  <c:v>0.030</c:v>
                </c:pt>
                <c:pt idx="5">
                  <c:v>0.025</c:v>
                </c:pt>
                <c:pt idx="6">
                  <c:v>0.020</c:v>
                </c:pt>
                <c:pt idx="7">
                  <c:v>0.015</c:v>
                </c:pt>
                <c:pt idx="8">
                  <c:v>0.010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3.2452999999999999</c:v>
                </c:pt>
                <c:pt idx="1">
                  <c:v>3.1030000000000002</c:v>
                </c:pt>
                <c:pt idx="2">
                  <c:v>3.0990000000000002</c:v>
                </c:pt>
                <c:pt idx="3">
                  <c:v>2.88</c:v>
                </c:pt>
                <c:pt idx="4">
                  <c:v>2.75</c:v>
                </c:pt>
                <c:pt idx="5">
                  <c:v>2.4700000000000002</c:v>
                </c:pt>
                <c:pt idx="6">
                  <c:v>2.4</c:v>
                </c:pt>
                <c:pt idx="7">
                  <c:v>2.33</c:v>
                </c:pt>
                <c:pt idx="8">
                  <c:v>2.23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034112"/>
        <c:axId val="149035648"/>
      </c:lineChart>
      <c:catAx>
        <c:axId val="149034112"/>
        <c:scaling>
          <c:orientation val="minMax"/>
        </c:scaling>
        <c:delete val="0"/>
        <c:axPos val="b"/>
        <c:majorTickMark val="out"/>
        <c:minorTickMark val="none"/>
        <c:tickLblPos val="nextTo"/>
        <c:crossAx val="149035648"/>
        <c:crosses val="autoZero"/>
        <c:auto val="1"/>
        <c:lblAlgn val="ctr"/>
        <c:lblOffset val="100"/>
        <c:noMultiLvlLbl val="0"/>
      </c:catAx>
      <c:valAx>
        <c:axId val="1490356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90341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FFB51-35B0-41AF-8F9E-326422B9BDEB}" type="datetimeFigureOut">
              <a:rPr lang="fr-FR" smtClean="0"/>
              <a:t>13/07/2011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778B8-7FD0-47A8-AE4E-6AAEF5BC5E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79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A1BA82F4-A56F-416F-BDED-FB89C35E387D}" type="datetimeFigureOut">
              <a:rPr lang="fr-FR" smtClean="0"/>
              <a:t>12/07/2011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5B5F118-830D-40B9-ADF1-9A1A3A159DB9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5856" y="692696"/>
            <a:ext cx="5105400" cy="3284936"/>
          </a:xfrm>
        </p:spPr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>
                <a:latin typeface="Arial" pitchFamily="34" charset="0"/>
                <a:cs typeface="Arial" pitchFamily="34" charset="0"/>
              </a:rPr>
              <a:t>Shape </a:t>
            </a:r>
            <a:r>
              <a:rPr lang="en-US" sz="4000" dirty="0">
                <a:latin typeface="Arial" pitchFamily="34" charset="0"/>
                <a:cs typeface="Arial" pitchFamily="34" charset="0"/>
              </a:rPr>
              <a:t>approximation &amp; construction </a:t>
            </a:r>
            <a:r>
              <a:rPr lang="en-US" sz="4000" dirty="0" err="1" smtClean="0">
                <a:latin typeface="Arial" pitchFamily="34" charset="0"/>
                <a:cs typeface="Arial" pitchFamily="34" charset="0"/>
              </a:rPr>
              <a:t>INside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>
                <a:latin typeface="Arial" pitchFamily="34" charset="0"/>
                <a:cs typeface="Arial" pitchFamily="34" charset="0"/>
              </a:rPr>
              <a:t>tolerance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Volume 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5856" y="4653136"/>
            <a:ext cx="5114778" cy="1101248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Sagar</a:t>
            </a:r>
            <a:r>
              <a:rPr lang="en-US" dirty="0" smtClean="0"/>
              <a:t> </a:t>
            </a:r>
            <a:r>
              <a:rPr lang="en-US" dirty="0" err="1" smtClean="0"/>
              <a:t>Chordia</a:t>
            </a:r>
            <a:endParaRPr lang="en-US" dirty="0" smtClean="0"/>
          </a:p>
          <a:p>
            <a:r>
              <a:rPr lang="en-US" dirty="0" smtClean="0"/>
              <a:t>Guide: Pierre </a:t>
            </a:r>
            <a:r>
              <a:rPr lang="en-US" dirty="0" err="1" smtClean="0"/>
              <a:t>Alliez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575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0648"/>
            <a:ext cx="7242048" cy="8640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Notions</a:t>
            </a:r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03680"/>
            <a:ext cx="7239000" cy="81147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Environment/ Free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sace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:  region inside tolerance volume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69115" y="391033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latin typeface="Arial" pitchFamily="34" charset="0"/>
                <a:cs typeface="Arial" pitchFamily="34" charset="0"/>
              </a:rPr>
              <a:t>Visibility polygon: set of points in environment visible from a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point</a:t>
            </a:r>
            <a:endParaRPr lang="fr-FR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48" y="1844824"/>
            <a:ext cx="3046744" cy="16032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365104"/>
            <a:ext cx="433056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</p:spPr>
        <p:txBody>
          <a:bodyPr/>
          <a:lstStyle/>
          <a:p>
            <a:pPr algn="ctr"/>
            <a:r>
              <a:rPr lang="en-US" dirty="0" smtClean="0"/>
              <a:t>Notions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5230953"/>
            <a:ext cx="7239000" cy="1224136"/>
          </a:xfrm>
        </p:spPr>
        <p:txBody>
          <a:bodyPr>
            <a:normAutofit/>
          </a:bodyPr>
          <a:lstStyle/>
          <a:p>
            <a:pPr lvl="1"/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Visibility Graph :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graph of which vertex sees which one.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217" y="2275711"/>
            <a:ext cx="3168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Visibility Length :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distance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farthest point visible from a point.</a:t>
            </a:r>
          </a:p>
          <a:p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916832"/>
            <a:ext cx="2958573" cy="18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217" y="5013176"/>
            <a:ext cx="33123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Visibility area: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area of visibility polygon of a vertex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25" y="4437112"/>
            <a:ext cx="3007862" cy="19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3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804704"/>
          </a:xfrm>
        </p:spPr>
        <p:txBody>
          <a:bodyPr/>
          <a:lstStyle/>
          <a:p>
            <a:pPr algn="ctr"/>
            <a:r>
              <a:rPr lang="en-US" dirty="0" smtClean="0"/>
              <a:t>Notions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437208" y="1340768"/>
            <a:ext cx="72728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Minimum Link Path :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path in the environment between 2 points having minimum no. of turns.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O(n) algorithm by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S.Ghosh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using weak and strong visibility.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51" y="3068960"/>
            <a:ext cx="4096322" cy="20767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89436" y="5412181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Path between s and t having 4 turns</a:t>
            </a: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332656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Blue polyline – sub-optimal reconstruction</a:t>
            </a:r>
          </a:p>
          <a:p>
            <a:r>
              <a:rPr lang="en-US" dirty="0" smtClean="0"/>
              <a:t>Green polyline – some construction</a:t>
            </a:r>
            <a:endParaRPr lang="fr-F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6768086" cy="4846638"/>
          </a:xfrm>
        </p:spPr>
      </p:pic>
    </p:spTree>
    <p:extLst>
      <p:ext uri="{BB962C8B-B14F-4D97-AF65-F5344CB8AC3E}">
        <p14:creationId xmlns:p14="http://schemas.microsoft.com/office/powerpoint/2010/main" val="284848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Related work</a:t>
            </a:r>
            <a:endParaRPr lang="fr-FR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79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</p:spPr>
        <p:txBody>
          <a:bodyPr/>
          <a:lstStyle/>
          <a:p>
            <a:pPr algn="ctr"/>
            <a:r>
              <a:rPr lang="en-US" dirty="0" smtClean="0"/>
              <a:t>Related Work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239000" cy="4846320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hole case</a:t>
            </a:r>
            <a:r>
              <a:rPr lang="en-US" dirty="0">
                <a:latin typeface="Arial" pitchFamily="34" charset="0"/>
                <a:cs typeface="Arial" pitchFamily="34" charset="0"/>
              </a:rPr>
              <a:t>:	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Minimum nested Polygon(Q C K C 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Convex case: Hole and outer boundary both</a:t>
            </a:r>
          </a:p>
          <a:p>
            <a:pPr lvl="3"/>
            <a:r>
              <a:rPr lang="en-US" sz="1600" dirty="0">
                <a:latin typeface="Arial" pitchFamily="34" charset="0"/>
                <a:cs typeface="Arial" pitchFamily="34" charset="0"/>
              </a:rPr>
              <a:t>O(n log k) algorithm by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Aggarwal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. Also by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Ghosh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.  k – no of edges in constructed polygon.</a:t>
            </a:r>
          </a:p>
          <a:p>
            <a:pPr lvl="2"/>
            <a:r>
              <a:rPr lang="en-US" dirty="0">
                <a:latin typeface="Arial" pitchFamily="34" charset="0"/>
                <a:cs typeface="Arial" pitchFamily="34" charset="0"/>
              </a:rPr>
              <a:t>Non convex case:</a:t>
            </a:r>
          </a:p>
          <a:p>
            <a:pPr lvl="3"/>
            <a:r>
              <a:rPr lang="en-US" sz="1600" dirty="0">
                <a:latin typeface="Arial" pitchFamily="34" charset="0"/>
                <a:cs typeface="Arial" pitchFamily="34" charset="0"/>
              </a:rPr>
              <a:t>O(n) algorithm by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Ghosh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Maheshwari</a:t>
            </a:r>
            <a:endParaRPr lang="fr-FR" sz="16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/>
              <a:t>Multiple holes: </a:t>
            </a:r>
          </a:p>
          <a:p>
            <a:pPr lvl="1"/>
            <a:r>
              <a:rPr lang="en-US" dirty="0"/>
              <a:t>Separating subdivision</a:t>
            </a:r>
          </a:p>
          <a:p>
            <a:pPr lvl="2"/>
            <a:r>
              <a:rPr lang="en-US" dirty="0"/>
              <a:t>NP – complete</a:t>
            </a:r>
          </a:p>
          <a:p>
            <a:pPr lvl="2"/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(O(n log n)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algo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. with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atmost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9(k-1) edges more than optimal no. of edges) by  Mitchell and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Suri</a:t>
            </a:r>
            <a:endParaRPr lang="fr-FR" sz="16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889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</p:spPr>
        <p:txBody>
          <a:bodyPr/>
          <a:lstStyle/>
          <a:p>
            <a:pPr algn="ctr"/>
            <a:r>
              <a:rPr lang="en-US" dirty="0" smtClean="0"/>
              <a:t>Related Work – 2d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3672408" cy="4846320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hole case</a:t>
            </a:r>
            <a:r>
              <a:rPr lang="en-US" dirty="0">
                <a:latin typeface="Arial" pitchFamily="34" charset="0"/>
                <a:cs typeface="Arial" pitchFamily="34" charset="0"/>
              </a:rPr>
              <a:t>:	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Convex case:</a:t>
            </a:r>
          </a:p>
          <a:p>
            <a:pPr lvl="1"/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Non </a:t>
            </a:r>
            <a:r>
              <a:rPr lang="en-US" dirty="0">
                <a:latin typeface="Arial" pitchFamily="34" charset="0"/>
                <a:cs typeface="Arial" pitchFamily="34" charset="0"/>
              </a:rPr>
              <a:t>convex case: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Multiple </a:t>
            </a:r>
            <a:r>
              <a:rPr lang="en-US" sz="2400" dirty="0"/>
              <a:t>holes: </a:t>
            </a:r>
          </a:p>
          <a:p>
            <a:pPr lvl="1"/>
            <a:r>
              <a:rPr lang="en-US" dirty="0"/>
              <a:t>Separating subdivision</a:t>
            </a:r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89" y="1340768"/>
            <a:ext cx="1981159" cy="1521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18" y="2996951"/>
            <a:ext cx="2004038" cy="1488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18" y="4962523"/>
            <a:ext cx="2255901" cy="14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</p:spPr>
        <p:txBody>
          <a:bodyPr/>
          <a:lstStyle/>
          <a:p>
            <a:pPr algn="ctr"/>
            <a:r>
              <a:rPr lang="en-US" dirty="0" smtClean="0"/>
              <a:t>Convex single hole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4335320"/>
            <a:ext cx="7239000" cy="252268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Seed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point,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z1 </a:t>
            </a:r>
            <a:r>
              <a:rPr lang="el-GR" sz="1800" dirty="0">
                <a:latin typeface="Arial" pitchFamily="34" charset="0"/>
                <a:cs typeface="Arial" pitchFamily="34" charset="0"/>
              </a:rPr>
              <a:t>ϵ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bnd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(P)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Draw left tangent from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z1 to 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bnd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(Q)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extend it to meet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bnd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P)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and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recurse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2000" dirty="0" err="1">
                <a:latin typeface="Arial" pitchFamily="34" charset="0"/>
                <a:cs typeface="Arial" pitchFamily="34" charset="0"/>
              </a:rPr>
              <a:t>Atmost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one edge greater than optimal.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Seed point is found by solving projection functions 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1988840"/>
            <a:ext cx="4176464" cy="23048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7824" y="402489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Image from [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Ghosh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]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268760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itchFamily="34" charset="0"/>
                <a:cs typeface="Arial" pitchFamily="34" charset="0"/>
              </a:rPr>
              <a:t>O(n log k) algorithm by </a:t>
            </a:r>
            <a:r>
              <a:rPr lang="en-US" sz="1600" i="1" dirty="0" err="1">
                <a:latin typeface="Arial" pitchFamily="34" charset="0"/>
                <a:cs typeface="Arial" pitchFamily="34" charset="0"/>
              </a:rPr>
              <a:t>Aggarwal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. Also by </a:t>
            </a:r>
            <a:r>
              <a:rPr lang="en-US" sz="1600" i="1" dirty="0" err="1">
                <a:latin typeface="Arial" pitchFamily="34" charset="0"/>
                <a:cs typeface="Arial" pitchFamily="34" charset="0"/>
              </a:rPr>
              <a:t>Ghosh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. </a:t>
            </a:r>
            <a:endParaRPr lang="en-US" sz="1600" i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k – no of edges in constructed 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polygon.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322937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01660"/>
            <a:ext cx="5112568" cy="3165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82392"/>
            <a:ext cx="7239000" cy="770344"/>
          </a:xfrm>
        </p:spPr>
        <p:txBody>
          <a:bodyPr/>
          <a:lstStyle/>
          <a:p>
            <a:pPr algn="ctr"/>
            <a:r>
              <a:rPr lang="en-US" dirty="0" smtClean="0"/>
              <a:t>Non-convex single hole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52" y="4725144"/>
            <a:ext cx="7239000" cy="1946616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Find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minimum perimeter polygon of Q.(since convex hull intersects outer boundary)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Find eaves 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Greedy construction of polyline between these eaves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03648" y="1196752"/>
            <a:ext cx="56166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600" i="1" dirty="0">
                <a:latin typeface="Arial" pitchFamily="34" charset="0"/>
                <a:cs typeface="Arial" pitchFamily="34" charset="0"/>
              </a:rPr>
              <a:t>O(n) algorithm by </a:t>
            </a:r>
            <a:r>
              <a:rPr lang="en-US" sz="1600" i="1" dirty="0" err="1">
                <a:latin typeface="Arial" pitchFamily="34" charset="0"/>
                <a:cs typeface="Arial" pitchFamily="34" charset="0"/>
              </a:rPr>
              <a:t>Ghosh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Maheshwari</a:t>
            </a:r>
            <a:endParaRPr lang="en-US" sz="1600" i="1" dirty="0" smtClean="0">
              <a:latin typeface="Arial" pitchFamily="34" charset="0"/>
              <a:cs typeface="Arial" pitchFamily="34" charset="0"/>
            </a:endParaRPr>
          </a:p>
          <a:p>
            <a:pPr marL="0" lvl="3" algn="ctr"/>
            <a:r>
              <a:rPr lang="en-US" sz="1600" i="1" dirty="0" smtClean="0">
                <a:latin typeface="Arial" pitchFamily="34" charset="0"/>
                <a:cs typeface="Arial" pitchFamily="34" charset="0"/>
              </a:rPr>
              <a:t>N- no of edges of boundaries</a:t>
            </a:r>
            <a:endParaRPr lang="fr-FR" sz="1600" i="1" dirty="0"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439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8804" y="821352"/>
            <a:ext cx="3254263" cy="6021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</p:spPr>
        <p:txBody>
          <a:bodyPr/>
          <a:lstStyle/>
          <a:p>
            <a:pPr algn="ctr"/>
            <a:r>
              <a:rPr lang="en-US" dirty="0" smtClean="0"/>
              <a:t>Multiple holes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733256"/>
            <a:ext cx="7239000" cy="936104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Find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hubs (points where medial axis split) using dual graph of triangulation.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Find minimum link path between 2 hubs through each moat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fr-FR" i="1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196752"/>
            <a:ext cx="6480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itchFamily="34" charset="0"/>
              <a:buChar char="•"/>
            </a:pP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NP - Complete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O(n log n) 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sub optimal 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algo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. with </a:t>
            </a:r>
            <a:r>
              <a:rPr lang="en-US" sz="1600" i="1" dirty="0" err="1">
                <a:latin typeface="Arial" pitchFamily="34" charset="0"/>
                <a:cs typeface="Arial" pitchFamily="34" charset="0"/>
              </a:rPr>
              <a:t>atmost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 9(k-1) edges more than optimal no. of edges) by  Mitchell and </a:t>
            </a:r>
            <a:r>
              <a:rPr lang="en-US" sz="1600" i="1" dirty="0" err="1">
                <a:latin typeface="Arial" pitchFamily="34" charset="0"/>
                <a:cs typeface="Arial" pitchFamily="34" charset="0"/>
              </a:rPr>
              <a:t>Suri</a:t>
            </a:r>
            <a:r>
              <a:rPr lang="en-US" sz="1300" i="1" dirty="0">
                <a:latin typeface="Arial" pitchFamily="34" charset="0"/>
                <a:cs typeface="Arial" pitchFamily="34" charset="0"/>
              </a:rPr>
              <a:t> </a:t>
            </a:r>
            <a:endParaRPr lang="en-US" sz="2000" i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39881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Fattening(?) surface by </a:t>
            </a:r>
            <a:r>
              <a:rPr lang="en-US" dirty="0"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psilon amount, we get pair of new surfaces sandwiching original surface between them. These new surfaces called as tolerance volume.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To approximate shape in this tolerance volume with minimum number of primitives</a:t>
            </a:r>
          </a:p>
          <a:p>
            <a:endParaRPr lang="fr-F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Approximation Problem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82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804704"/>
          </a:xfrm>
        </p:spPr>
        <p:txBody>
          <a:bodyPr/>
          <a:lstStyle/>
          <a:p>
            <a:pPr algn="ctr"/>
            <a:r>
              <a:rPr lang="en-US" dirty="0" smtClean="0"/>
              <a:t>Related work - 3d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7239000" cy="2323640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smtClean="0"/>
              <a:t>Convex </a:t>
            </a:r>
            <a:r>
              <a:rPr lang="en-US" sz="2000" dirty="0" err="1" smtClean="0"/>
              <a:t>Polyhedra</a:t>
            </a:r>
            <a:endParaRPr lang="en-US" sz="2000" dirty="0" smtClean="0"/>
          </a:p>
          <a:p>
            <a:pPr lvl="1"/>
            <a:r>
              <a:rPr lang="en-US" sz="1700" dirty="0" smtClean="0"/>
              <a:t>NP - complete</a:t>
            </a:r>
          </a:p>
          <a:p>
            <a:pPr lvl="1"/>
            <a:r>
              <a:rPr lang="en-US" sz="1700" dirty="0" smtClean="0"/>
              <a:t>Sub-optimal </a:t>
            </a:r>
            <a:r>
              <a:rPr lang="en-US" sz="1700" dirty="0"/>
              <a:t>greedy </a:t>
            </a:r>
            <a:r>
              <a:rPr lang="en-US" sz="1700" dirty="0" smtClean="0"/>
              <a:t>algorithm, with </a:t>
            </a:r>
            <a:r>
              <a:rPr lang="en-US" sz="1700" dirty="0"/>
              <a:t>O(log n) more edges than optimal </a:t>
            </a:r>
            <a:r>
              <a:rPr lang="en-US" sz="1700" dirty="0" smtClean="0"/>
              <a:t>solution</a:t>
            </a:r>
            <a:endParaRPr lang="en-US" sz="1700" dirty="0" smtClean="0"/>
          </a:p>
          <a:p>
            <a:pPr lvl="1"/>
            <a:r>
              <a:rPr lang="en-US" sz="1700" dirty="0" smtClean="0"/>
              <a:t>Candidate planes for faces of inner </a:t>
            </a:r>
            <a:r>
              <a:rPr lang="en-US" sz="1700" dirty="0" err="1" smtClean="0"/>
              <a:t>polyhedra</a:t>
            </a:r>
            <a:r>
              <a:rPr lang="en-US" sz="1700" dirty="0" smtClean="0"/>
              <a:t> and the plane is extended till it cuts outer </a:t>
            </a:r>
            <a:r>
              <a:rPr lang="en-US" sz="1700" dirty="0" err="1" smtClean="0"/>
              <a:t>polyhedra</a:t>
            </a:r>
            <a:endParaRPr lang="en-US" sz="1700" dirty="0" smtClean="0"/>
          </a:p>
          <a:p>
            <a:endParaRPr lang="en-US" sz="2000" dirty="0" smtClean="0"/>
          </a:p>
          <a:p>
            <a:r>
              <a:rPr lang="en-US" sz="2000" dirty="0" smtClean="0"/>
              <a:t>Non-convex </a:t>
            </a:r>
            <a:r>
              <a:rPr lang="en-US" sz="2000" dirty="0" err="1" smtClean="0"/>
              <a:t>polyhedra</a:t>
            </a:r>
            <a:endParaRPr lang="en-US" sz="2000" dirty="0" smtClean="0"/>
          </a:p>
          <a:p>
            <a:pPr lvl="1"/>
            <a:r>
              <a:rPr lang="en-US" sz="1700" dirty="0" smtClean="0"/>
              <a:t>Nothing!!!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1213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Visibility</a:t>
            </a:r>
            <a:br>
              <a:rPr lang="en-US" dirty="0" smtClean="0"/>
            </a:br>
            <a:r>
              <a:rPr lang="en-US" dirty="0" smtClean="0"/>
              <a:t>Approach</a:t>
            </a:r>
            <a:endParaRPr lang="fr-FR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1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804704"/>
          </a:xfrm>
        </p:spPr>
        <p:txBody>
          <a:bodyPr/>
          <a:lstStyle/>
          <a:p>
            <a:pPr algn="ctr"/>
            <a:r>
              <a:rPr lang="en-US" dirty="0" smtClean="0"/>
              <a:t>Approach – 2d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Rationale</a:t>
            </a:r>
          </a:p>
          <a:p>
            <a:pPr lvl="1"/>
            <a:r>
              <a:rPr lang="en-US" sz="2100" dirty="0" smtClean="0"/>
              <a:t>Assumption</a:t>
            </a:r>
            <a:r>
              <a:rPr lang="en-US" sz="2100" dirty="0" smtClean="0"/>
              <a:t>: </a:t>
            </a:r>
            <a:r>
              <a:rPr lang="en-US" sz="2100" dirty="0" smtClean="0"/>
              <a:t>The</a:t>
            </a:r>
            <a:r>
              <a:rPr lang="en-US" sz="2100" dirty="0" smtClean="0"/>
              <a:t> </a:t>
            </a:r>
            <a:r>
              <a:rPr lang="en-US" sz="2100" dirty="0" smtClean="0"/>
              <a:t>length </a:t>
            </a:r>
            <a:r>
              <a:rPr lang="en-US" sz="2100" dirty="0" smtClean="0"/>
              <a:t>of inferred shape,(sum of all edge lengths) </a:t>
            </a:r>
            <a:r>
              <a:rPr lang="en-US" sz="2100" dirty="0" smtClean="0"/>
              <a:t>is almost </a:t>
            </a:r>
            <a:r>
              <a:rPr lang="en-US" sz="2100" dirty="0" smtClean="0"/>
              <a:t>constant value. Equal to perimeter </a:t>
            </a:r>
            <a:r>
              <a:rPr lang="en-US" sz="2100" dirty="0" smtClean="0"/>
              <a:t>of tolerance </a:t>
            </a:r>
            <a:r>
              <a:rPr lang="en-US" sz="2100" dirty="0" smtClean="0"/>
              <a:t>volume as </a:t>
            </a:r>
            <a:r>
              <a:rPr lang="el-GR" sz="2100" dirty="0" smtClean="0"/>
              <a:t>ε</a:t>
            </a:r>
            <a:r>
              <a:rPr lang="en-US" sz="2100" dirty="0" smtClean="0"/>
              <a:t> tends to 0 i.e. under contraction of tolerance volume.</a:t>
            </a:r>
            <a:endParaRPr lang="en-US" sz="2100" dirty="0" smtClean="0"/>
          </a:p>
          <a:p>
            <a:pPr lvl="1"/>
            <a:r>
              <a:rPr lang="en-US" sz="2100" dirty="0" smtClean="0"/>
              <a:t>So,</a:t>
            </a:r>
          </a:p>
          <a:p>
            <a:pPr lvl="2"/>
            <a:r>
              <a:rPr lang="en-US" sz="1800" dirty="0" smtClean="0"/>
              <a:t> minimum </a:t>
            </a:r>
            <a:r>
              <a:rPr lang="en-US" sz="1800" dirty="0" smtClean="0"/>
              <a:t>no. of </a:t>
            </a:r>
            <a:r>
              <a:rPr lang="en-US" sz="1800" dirty="0" smtClean="0"/>
              <a:t>primitives</a:t>
            </a:r>
            <a:r>
              <a:rPr lang="en-US" sz="1800" dirty="0"/>
              <a:t> </a:t>
            </a:r>
            <a:r>
              <a:rPr lang="en-US" sz="1800" dirty="0" smtClean="0"/>
              <a:t>=&gt;</a:t>
            </a:r>
          </a:p>
          <a:p>
            <a:pPr lvl="2"/>
            <a:r>
              <a:rPr lang="en-US" sz="1800" dirty="0" smtClean="0"/>
              <a:t> </a:t>
            </a:r>
            <a:r>
              <a:rPr lang="en-US" sz="1800" dirty="0" smtClean="0"/>
              <a:t>length of each </a:t>
            </a:r>
            <a:r>
              <a:rPr lang="en-US" sz="1800" dirty="0" smtClean="0"/>
              <a:t>edge in constructed polygon </a:t>
            </a:r>
            <a:r>
              <a:rPr lang="en-US" sz="1800" dirty="0" smtClean="0"/>
              <a:t>should be maximized</a:t>
            </a:r>
            <a:r>
              <a:rPr lang="en-US" sz="1800" dirty="0" smtClean="0"/>
              <a:t>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3935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876712"/>
          </a:xfrm>
        </p:spPr>
        <p:txBody>
          <a:bodyPr/>
          <a:lstStyle/>
          <a:p>
            <a:pPr algn="ctr"/>
            <a:r>
              <a:rPr lang="en-US" dirty="0" smtClean="0"/>
              <a:t>algorithm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7239000" cy="4051832"/>
          </a:xfrm>
        </p:spPr>
        <p:txBody>
          <a:bodyPr anchor="ctr">
            <a:normAutofit fontScale="62500" lnSpcReduction="20000"/>
          </a:bodyPr>
          <a:lstStyle/>
          <a:p>
            <a:r>
              <a:rPr lang="en-US" dirty="0" smtClean="0"/>
              <a:t>Tolerance volume is discretized into finite number of vertices by </a:t>
            </a:r>
          </a:p>
          <a:p>
            <a:pPr marL="0" indent="0">
              <a:buNone/>
            </a:pPr>
            <a:r>
              <a:rPr lang="en-US" dirty="0" smtClean="0"/>
              <a:t>     Delaunay refinement of mesh.</a:t>
            </a:r>
          </a:p>
          <a:p>
            <a:endParaRPr lang="en-US" dirty="0" smtClean="0"/>
          </a:p>
          <a:p>
            <a:r>
              <a:rPr lang="en-US" dirty="0" smtClean="0"/>
              <a:t>Pre compute </a:t>
            </a:r>
            <a:r>
              <a:rPr lang="en-US" dirty="0" err="1" smtClean="0"/>
              <a:t>visibility_length</a:t>
            </a:r>
            <a:r>
              <a:rPr lang="en-US" dirty="0" smtClean="0"/>
              <a:t> </a:t>
            </a:r>
            <a:r>
              <a:rPr lang="en-US" dirty="0"/>
              <a:t>for each </a:t>
            </a:r>
            <a:r>
              <a:rPr lang="en-US" dirty="0" smtClean="0"/>
              <a:t>vertex, </a:t>
            </a:r>
            <a:r>
              <a:rPr lang="en-US" dirty="0"/>
              <a:t>i.e. find farthest point visible from it in counter clockwise sense</a:t>
            </a:r>
            <a:r>
              <a:rPr lang="en-US" dirty="0" smtClean="0"/>
              <a:t>.(half space notion).</a:t>
            </a:r>
          </a:p>
          <a:p>
            <a:endParaRPr lang="en-US" dirty="0"/>
          </a:p>
          <a:p>
            <a:r>
              <a:rPr lang="en-US" dirty="0"/>
              <a:t>Only boundary of visibility polygon needs to be checked for computing visibility length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Complexity:</a:t>
            </a:r>
          </a:p>
          <a:p>
            <a:pPr lvl="1"/>
            <a:r>
              <a:rPr lang="en-US" dirty="0"/>
              <a:t>O(n log(n) ) computing visibility polygon.</a:t>
            </a:r>
          </a:p>
          <a:p>
            <a:pPr lvl="1"/>
            <a:r>
              <a:rPr lang="en-US" dirty="0"/>
              <a:t>O(n) - to find </a:t>
            </a:r>
            <a:r>
              <a:rPr lang="en-US" dirty="0" err="1"/>
              <a:t>visibility_length</a:t>
            </a:r>
            <a:endParaRPr lang="en-US" dirty="0"/>
          </a:p>
          <a:p>
            <a:pPr lvl="1"/>
            <a:r>
              <a:rPr lang="en-US" dirty="0"/>
              <a:t>O(n) – to find area of visibility polygon</a:t>
            </a:r>
          </a:p>
          <a:p>
            <a:pPr lvl="1"/>
            <a:r>
              <a:rPr lang="en-US" dirty="0"/>
              <a:t>O(n^2 * log n ) for total </a:t>
            </a:r>
            <a:r>
              <a:rPr lang="en-US" dirty="0" err="1"/>
              <a:t>precomputation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572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933056"/>
            <a:ext cx="7239000" cy="2330246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1600" dirty="0" smtClean="0">
                <a:latin typeface="Arial" pitchFamily="34" charset="0"/>
                <a:cs typeface="Arial" pitchFamily="34" charset="0"/>
              </a:rPr>
              <a:t>Choose vertex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of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maximum visibility length as seed point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1"/>
            <a:r>
              <a:rPr lang="en-US" sz="1600" dirty="0" smtClean="0">
                <a:latin typeface="Arial" pitchFamily="34" charset="0"/>
                <a:cs typeface="Arial" pitchFamily="34" charset="0"/>
              </a:rPr>
              <a:t>Along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visibility_length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line lies choices for next candidates for vertices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600" dirty="0" smtClean="0">
                <a:latin typeface="Arial" pitchFamily="34" charset="0"/>
                <a:cs typeface="Arial" pitchFamily="34" charset="0"/>
              </a:rPr>
              <a:t>Next vertex: one maximizing-</a:t>
            </a:r>
          </a:p>
          <a:p>
            <a:pPr lvl="1"/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lvl="1"/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600" dirty="0" smtClean="0">
                <a:latin typeface="Arial" pitchFamily="34" charset="0"/>
                <a:cs typeface="Arial" pitchFamily="34" charset="0"/>
              </a:rPr>
              <a:t>O(n) * c ,    c – constant time</a:t>
            </a:r>
          </a:p>
          <a:p>
            <a:pPr marL="1664208" lvl="7" indent="0">
              <a:buNone/>
            </a:pPr>
            <a:endParaRPr lang="en-US" sz="2300" dirty="0" smtClean="0"/>
          </a:p>
          <a:p>
            <a:pPr lvl="1"/>
            <a:endParaRPr lang="en-US" dirty="0" smtClean="0"/>
          </a:p>
          <a:p>
            <a:pPr marL="292608" lvl="1" indent="0">
              <a:buNone/>
            </a:pPr>
            <a:endParaRPr lang="en-US" dirty="0" smtClean="0"/>
          </a:p>
          <a:p>
            <a:pPr marL="292608" lvl="1" indent="0">
              <a:buNone/>
            </a:pPr>
            <a:endParaRPr lang="fr-F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3583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Greedy programming approach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4899962"/>
            <a:ext cx="29523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Euclidean distance </a:t>
            </a:r>
            <a:r>
              <a:rPr lang="en-US" sz="1700" dirty="0" smtClean="0"/>
              <a:t>between </a:t>
            </a:r>
            <a:r>
              <a:rPr lang="en-US" sz="1700" dirty="0"/>
              <a:t>seed </a:t>
            </a:r>
            <a:r>
              <a:rPr lang="en-US" sz="1700" dirty="0" smtClean="0"/>
              <a:t>and      + candidate </a:t>
            </a:r>
            <a:r>
              <a:rPr lang="en-US" sz="1700" dirty="0"/>
              <a:t>vertex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4211960" y="502307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visibility length of candidate </a:t>
            </a:r>
            <a:r>
              <a:rPr lang="en-US" dirty="0" smtClean="0"/>
              <a:t>vertex</a:t>
            </a:r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67" y="836712"/>
            <a:ext cx="3636404" cy="26174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95" y="666768"/>
            <a:ext cx="3684602" cy="2957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88" y="678435"/>
            <a:ext cx="3810616" cy="30584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59" y="763730"/>
            <a:ext cx="3755745" cy="30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239000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 Dynamic programming approach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270" y="1008545"/>
            <a:ext cx="3684653" cy="295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57" y="1008546"/>
            <a:ext cx="4201127" cy="29573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344" y="3789040"/>
            <a:ext cx="7239000" cy="2664296"/>
          </a:xfrm>
        </p:spPr>
        <p:txBody>
          <a:bodyPr anchor="t">
            <a:normAutofit/>
          </a:bodyPr>
          <a:lstStyle/>
          <a:p>
            <a:pPr lvl="1"/>
            <a:r>
              <a:rPr lang="en-US" dirty="0" smtClean="0"/>
              <a:t>At </a:t>
            </a:r>
            <a:r>
              <a:rPr lang="en-US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</a:t>
            </a:r>
            <a:r>
              <a:rPr lang="en-US" sz="2000" dirty="0" smtClean="0"/>
              <a:t> iteration:</a:t>
            </a:r>
          </a:p>
          <a:p>
            <a:pPr lvl="2"/>
            <a:r>
              <a:rPr lang="en-US" sz="1700" dirty="0" smtClean="0"/>
              <a:t>for every point P inside </a:t>
            </a:r>
            <a:r>
              <a:rPr lang="en-US" sz="1700" dirty="0" smtClean="0"/>
              <a:t>tolerance volume, the end point of maximal </a:t>
            </a:r>
            <a:r>
              <a:rPr lang="en-US" sz="1700" dirty="0" smtClean="0"/>
              <a:t>length polyline from </a:t>
            </a:r>
            <a:r>
              <a:rPr lang="en-US" sz="1700" dirty="0" smtClean="0"/>
              <a:t>it </a:t>
            </a:r>
            <a:r>
              <a:rPr lang="en-US" sz="1700" dirty="0" smtClean="0"/>
              <a:t>of </a:t>
            </a:r>
            <a:r>
              <a:rPr lang="en-US" sz="1700" dirty="0"/>
              <a:t>i</a:t>
            </a:r>
            <a:r>
              <a:rPr lang="en-US" sz="1700" dirty="0" smtClean="0"/>
              <a:t> edges, is </a:t>
            </a:r>
            <a:r>
              <a:rPr lang="en-US" sz="1700" dirty="0" smtClean="0"/>
              <a:t>calculated </a:t>
            </a:r>
          </a:p>
          <a:p>
            <a:pPr lvl="2"/>
            <a:r>
              <a:rPr lang="en-US" sz="1700" dirty="0" smtClean="0"/>
              <a:t>results of (i-1)</a:t>
            </a:r>
            <a:r>
              <a:rPr lang="en-US" sz="1700" baseline="30000" dirty="0" err="1" smtClean="0"/>
              <a:t>th</a:t>
            </a:r>
            <a:r>
              <a:rPr lang="en-US" sz="1700" baseline="30000" dirty="0" smtClean="0"/>
              <a:t> </a:t>
            </a:r>
            <a:r>
              <a:rPr lang="en-US" sz="1700" dirty="0" smtClean="0"/>
              <a:t> iteration are used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1"/>
            <a:r>
              <a:rPr lang="en-US" dirty="0" smtClean="0"/>
              <a:t>First Point completing its polyline is chosen as seed point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O(n)*k    </a:t>
            </a:r>
            <a:r>
              <a:rPr lang="en-US" dirty="0" err="1" smtClean="0"/>
              <a:t>k</a:t>
            </a:r>
            <a:r>
              <a:rPr lang="en-US" dirty="0" smtClean="0"/>
              <a:t> – no. of edges in final fig.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515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75656" y="332656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Some results</a:t>
            </a:r>
            <a:endParaRPr lang="fr-FR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9" y="980728"/>
            <a:ext cx="6084168" cy="22209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84984"/>
            <a:ext cx="5580112" cy="33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6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1680" y="332656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 more complex shape</a:t>
            </a:r>
            <a:endParaRPr lang="fr-F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19" y="648224"/>
            <a:ext cx="4812621" cy="61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8640"/>
            <a:ext cx="7239000" cy="580151"/>
          </a:xfrm>
        </p:spPr>
        <p:txBody>
          <a:bodyPr/>
          <a:lstStyle/>
          <a:p>
            <a:r>
              <a:rPr lang="en-US" dirty="0" smtClean="0"/>
              <a:t>No of edges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l-GR" dirty="0" smtClean="0"/>
              <a:t>ε</a:t>
            </a:r>
            <a:r>
              <a:rPr lang="en-US" dirty="0" smtClean="0"/>
              <a:t> of tolerance </a:t>
            </a:r>
            <a:r>
              <a:rPr lang="en-US" dirty="0" err="1" smtClean="0"/>
              <a:t>voume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fr-FR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68791"/>
            <a:ext cx="2880320" cy="2435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40147"/>
            <a:ext cx="2507200" cy="2483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15" y="3645024"/>
            <a:ext cx="2754241" cy="2699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9632" y="3204013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a) 6 edges</a:t>
            </a:r>
          </a:p>
          <a:p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4860032" y="3429000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b) 8 edges</a:t>
            </a:r>
          </a:p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645333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c) 14 edges</a:t>
            </a:r>
            <a:endParaRPr lang="fr-FR" dirty="0"/>
          </a:p>
          <a:p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0" y="4653136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thickness of tolerance volume decreases no. of edges increases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063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04664"/>
            <a:ext cx="7239000" cy="936104"/>
          </a:xfrm>
        </p:spPr>
        <p:txBody>
          <a:bodyPr/>
          <a:lstStyle/>
          <a:p>
            <a:r>
              <a:rPr lang="en-US" dirty="0" smtClean="0"/>
              <a:t>Graph for complex fig. of No. of edges </a:t>
            </a:r>
            <a:r>
              <a:rPr lang="en-US" dirty="0" err="1" smtClean="0"/>
              <a:t>vs</a:t>
            </a:r>
            <a:r>
              <a:rPr lang="en-US" dirty="0" smtClean="0"/>
              <a:t> thickness of tolerance volume(</a:t>
            </a:r>
            <a:r>
              <a:rPr lang="el-GR" dirty="0" smtClean="0">
                <a:latin typeface="Arial"/>
                <a:cs typeface="Arial"/>
              </a:rPr>
              <a:t>ϵ</a:t>
            </a:r>
            <a:r>
              <a:rPr lang="en-US" dirty="0" smtClean="0"/>
              <a:t>)</a:t>
            </a:r>
            <a:endParaRPr lang="fr-FR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659614566"/>
              </p:ext>
            </p:extLst>
          </p:nvPr>
        </p:nvGraphicFramePr>
        <p:xfrm>
          <a:off x="899592" y="2924944"/>
          <a:ext cx="5486400" cy="32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268760"/>
            <a:ext cx="2433975" cy="14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1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Goals and </a:t>
            </a:r>
            <a:r>
              <a:rPr lang="en-US" dirty="0" smtClean="0"/>
              <a:t>Motivations</a:t>
            </a:r>
          </a:p>
          <a:p>
            <a:r>
              <a:rPr lang="en-US" dirty="0" smtClean="0"/>
              <a:t>Notions</a:t>
            </a:r>
            <a:endParaRPr lang="en-US" dirty="0"/>
          </a:p>
          <a:p>
            <a:r>
              <a:rPr lang="en-US" dirty="0"/>
              <a:t>Related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Convex 2d case</a:t>
            </a:r>
          </a:p>
          <a:p>
            <a:pPr lvl="1"/>
            <a:r>
              <a:rPr lang="en-US" dirty="0" smtClean="0"/>
              <a:t>Non convex 2d case</a:t>
            </a:r>
          </a:p>
          <a:p>
            <a:pPr lvl="1"/>
            <a:r>
              <a:rPr lang="en-US" dirty="0" smtClean="0"/>
              <a:t>Any 2d topology</a:t>
            </a:r>
          </a:p>
          <a:p>
            <a:pPr lvl="1"/>
            <a:r>
              <a:rPr lang="en-US" dirty="0" smtClean="0"/>
              <a:t>Convex 3d case</a:t>
            </a:r>
            <a:endParaRPr lang="en-US" dirty="0"/>
          </a:p>
          <a:p>
            <a:r>
              <a:rPr lang="en-US" dirty="0"/>
              <a:t>Proposal</a:t>
            </a:r>
          </a:p>
          <a:p>
            <a:pPr lvl="1"/>
            <a:r>
              <a:rPr lang="en-US" dirty="0"/>
              <a:t>2D</a:t>
            </a:r>
          </a:p>
          <a:p>
            <a:pPr lvl="1"/>
            <a:r>
              <a:rPr lang="en-US" dirty="0" smtClean="0"/>
              <a:t>3D direction</a:t>
            </a:r>
            <a:endParaRPr lang="en-US" dirty="0"/>
          </a:p>
          <a:p>
            <a:r>
              <a:rPr lang="en-US" dirty="0"/>
              <a:t>Summary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34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7239000" cy="1008112"/>
          </a:xfrm>
        </p:spPr>
        <p:txBody>
          <a:bodyPr/>
          <a:lstStyle/>
          <a:p>
            <a:r>
              <a:rPr lang="en-US" dirty="0" smtClean="0"/>
              <a:t>Graph of Total </a:t>
            </a:r>
            <a:r>
              <a:rPr lang="en-US" dirty="0" smtClean="0"/>
              <a:t>length </a:t>
            </a:r>
            <a:r>
              <a:rPr lang="en-US" dirty="0" smtClean="0"/>
              <a:t>of construction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thickness of tolerance volume(</a:t>
            </a:r>
            <a:r>
              <a:rPr lang="el-GR" dirty="0" smtClean="0"/>
              <a:t>ε</a:t>
            </a:r>
            <a:r>
              <a:rPr lang="en-US" dirty="0" smtClean="0"/>
              <a:t>)</a:t>
            </a:r>
            <a:endParaRPr lang="en-US" dirty="0" smtClean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27929990"/>
              </p:ext>
            </p:extLst>
          </p:nvPr>
        </p:nvGraphicFramePr>
        <p:xfrm>
          <a:off x="755576" y="2924944"/>
          <a:ext cx="5486400" cy="32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268760"/>
            <a:ext cx="2433975" cy="14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2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60648"/>
            <a:ext cx="7239000" cy="48463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4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83" y="1047056"/>
            <a:ext cx="4536504" cy="3390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87" y="1052736"/>
            <a:ext cx="4668359" cy="3488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90" y="1052736"/>
            <a:ext cx="4817903" cy="36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4904" y="4448613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dirty="0" smtClean="0"/>
              <a:t>Find hubs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dirty="0" smtClean="0"/>
              <a:t>Find Moats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dirty="0" smtClean="0"/>
              <a:t>Path through each moat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83" y="1052736"/>
            <a:ext cx="4632863" cy="3462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4904" y="332656"/>
            <a:ext cx="576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multiple holes:</a:t>
            </a:r>
          </a:p>
        </p:txBody>
      </p:sp>
    </p:spTree>
    <p:extLst>
      <p:ext uri="{BB962C8B-B14F-4D97-AF65-F5344CB8AC3E}">
        <p14:creationId xmlns:p14="http://schemas.microsoft.com/office/powerpoint/2010/main" val="363391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/>
          <a:lstStyle/>
          <a:p>
            <a:pPr algn="ctr"/>
            <a:r>
              <a:rPr lang="en-US" dirty="0" smtClean="0"/>
              <a:t>3d </a:t>
            </a:r>
            <a:r>
              <a:rPr lang="en-US" dirty="0" smtClean="0"/>
              <a:t>extension - Direction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7239000" cy="5258984"/>
          </a:xfrm>
        </p:spPr>
        <p:txBody>
          <a:bodyPr/>
          <a:lstStyle/>
          <a:p>
            <a:r>
              <a:rPr lang="en-US" dirty="0" smtClean="0"/>
              <a:t>Rationale:</a:t>
            </a:r>
            <a:endParaRPr lang="en-US" dirty="0" smtClean="0"/>
          </a:p>
          <a:p>
            <a:pPr lvl="1"/>
            <a:r>
              <a:rPr lang="en-US" dirty="0" smtClean="0"/>
              <a:t>Assumption </a:t>
            </a:r>
            <a:r>
              <a:rPr lang="en-US" dirty="0" smtClean="0"/>
              <a:t>: Surface area of constructed polygon is constant </a:t>
            </a:r>
            <a:r>
              <a:rPr lang="en-US" dirty="0" smtClean="0"/>
              <a:t>(in the limit </a:t>
            </a:r>
            <a:r>
              <a:rPr lang="en-US" dirty="0" smtClean="0"/>
              <a:t>of contraction of tolerance volume)</a:t>
            </a:r>
          </a:p>
          <a:p>
            <a:pPr lvl="1"/>
            <a:r>
              <a:rPr lang="en-US" dirty="0" smtClean="0"/>
              <a:t>So </a:t>
            </a:r>
            <a:r>
              <a:rPr lang="en-US" dirty="0" smtClean="0"/>
              <a:t>minimum number of </a:t>
            </a:r>
            <a:r>
              <a:rPr lang="en-US" dirty="0" smtClean="0"/>
              <a:t>facets =&gt; max. area facets to be chosen.</a:t>
            </a:r>
          </a:p>
          <a:p>
            <a:r>
              <a:rPr lang="en-US" dirty="0" smtClean="0"/>
              <a:t>For each point, we have to choose group of planes (forming umbrella)such that sum of area of these planes is maximum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Non-trivial for choice of further points, as single coverage is required.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049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239000" cy="1143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404664"/>
            <a:ext cx="7239000" cy="4846320"/>
          </a:xfrm>
        </p:spPr>
        <p:txBody>
          <a:bodyPr/>
          <a:lstStyle/>
          <a:p>
            <a:r>
              <a:rPr lang="en-US" dirty="0" smtClean="0"/>
              <a:t>Possible direction :</a:t>
            </a:r>
          </a:p>
          <a:p>
            <a:pPr marL="292608" lvl="1" indent="0">
              <a:buNone/>
            </a:pPr>
            <a:r>
              <a:rPr lang="en-US" b="1" dirty="0" smtClean="0"/>
              <a:t>(coarse to fine guided by visibility graph)</a:t>
            </a:r>
            <a:endParaRPr lang="en-US" b="1" dirty="0" smtClean="0"/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Start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with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tetrahedron, 4 vertices being inside tolerance volume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and split it on edges ensuring that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all edges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and vertices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are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inside tolerance volume.</a:t>
            </a:r>
          </a:p>
          <a:p>
            <a:pPr lvl="1"/>
            <a:r>
              <a:rPr lang="en-US" sz="2000" dirty="0" smtClean="0"/>
              <a:t>Further splitting is required to ensure faces are within tolerance volume</a:t>
            </a:r>
            <a:endParaRPr lang="fr-F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140968"/>
            <a:ext cx="5904656" cy="3384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5696" y="5315687"/>
            <a:ext cx="1512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a) Red edge intersects tolerance volume</a:t>
            </a:r>
            <a:endParaRPr lang="fr-FR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5765" y="5354159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b) Splitting of red edge</a:t>
            </a:r>
            <a:endParaRPr lang="fr-FR" sz="11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93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</a:t>
            </a:r>
            <a:endParaRPr lang="fr-FR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06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620688"/>
            <a:ext cx="5976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</a:t>
            </a:r>
            <a:r>
              <a:rPr lang="en-US" dirty="0" smtClean="0"/>
              <a:t>isibility approach depends on local topology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Extendable to 3d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Implementation improvements are possible(since no need to find visibility polygon for each vertex)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Vis graph can be very dense or sparse depending upon thickness, dense graph can be converted to sparse graph by some notion of barriers added dynamically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Goals and Motivation</a:t>
            </a:r>
            <a:endParaRPr lang="fr-FR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257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7239000" cy="484632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Input: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700" dirty="0" smtClean="0">
                <a:latin typeface="Arial" pitchFamily="34" charset="0"/>
                <a:cs typeface="Arial" pitchFamily="34" charset="0"/>
              </a:rPr>
              <a:t>Reconstruction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: </a:t>
            </a:r>
          </a:p>
          <a:p>
            <a:pPr lvl="2"/>
            <a:r>
              <a:rPr lang="en-US" sz="1600" dirty="0" smtClean="0">
                <a:latin typeface="Arial" pitchFamily="34" charset="0"/>
                <a:cs typeface="Arial" pitchFamily="34" charset="0"/>
              </a:rPr>
              <a:t>Point sets or soup of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segment/ triangles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Approximation:</a:t>
            </a:r>
          </a:p>
          <a:p>
            <a:pPr lvl="2"/>
            <a:r>
              <a:rPr lang="en-US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surface geometry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Parameter: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Tolerance (</a:t>
            </a:r>
            <a:r>
              <a:rPr lang="el-GR" sz="2400" dirty="0" smtClean="0">
                <a:latin typeface="Arial" pitchFamily="34" charset="0"/>
                <a:cs typeface="Arial" pitchFamily="34" charset="0"/>
              </a:rPr>
              <a:t>ϵ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 shell)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/>
          <a:lstStyle/>
          <a:p>
            <a:pPr algn="ctr"/>
            <a:r>
              <a:rPr lang="en-US" dirty="0" smtClean="0"/>
              <a:t>Goals and Motivation</a:t>
            </a:r>
            <a:endParaRPr lang="fr-FR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429000"/>
            <a:ext cx="4968552" cy="326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7239000" cy="484632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Output: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Polygonal curve/ Polyhedron inside tolerance volume.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Properties:</a:t>
            </a:r>
          </a:p>
          <a:p>
            <a:pPr lvl="2"/>
            <a:r>
              <a:rPr lang="en-US" sz="1600" dirty="0">
                <a:latin typeface="Arial" pitchFamily="34" charset="0"/>
                <a:cs typeface="Arial" pitchFamily="34" charset="0"/>
              </a:rPr>
              <a:t>With minimum number of primitives.</a:t>
            </a:r>
          </a:p>
          <a:p>
            <a:pPr lvl="2"/>
            <a:r>
              <a:rPr lang="en-US" sz="1600" dirty="0">
                <a:latin typeface="Arial" pitchFamily="34" charset="0"/>
                <a:cs typeface="Arial" pitchFamily="34" charset="0"/>
              </a:rPr>
              <a:t>Covering shape only once.</a:t>
            </a:r>
          </a:p>
          <a:p>
            <a:pPr lvl="2"/>
            <a:r>
              <a:rPr lang="en-US" sz="1600" dirty="0">
                <a:latin typeface="Arial" pitchFamily="34" charset="0"/>
                <a:cs typeface="Arial" pitchFamily="34" charset="0"/>
              </a:rPr>
              <a:t>Free of self-intersection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.</a:t>
            </a:r>
          </a:p>
          <a:p>
            <a:pPr lvl="1"/>
            <a:endParaRPr lang="en-US" dirty="0"/>
          </a:p>
          <a:p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/>
          <a:lstStyle/>
          <a:p>
            <a:pPr algn="ctr"/>
            <a:r>
              <a:rPr lang="en-US" dirty="0" smtClean="0"/>
              <a:t>Goals and Motivation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429000"/>
            <a:ext cx="4063190" cy="290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6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points with tolerance volume around it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5301208"/>
            <a:ext cx="59046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608" lvl="1" indent="0">
              <a:buNone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Input : Outer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boundary(P) with one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hole(Q) (Tolerance Volume) 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292608" lvl="1" indent="0">
              <a:buNone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Output: Simple Polygonal curve(K)</a:t>
            </a:r>
          </a:p>
          <a:p>
            <a:endParaRPr lang="fr-FR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60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554859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Preprocessing of vertices of triangulation inside Tolerance Volume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8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Notions/ keywords</a:t>
            </a:r>
            <a:br>
              <a:rPr lang="en-US" dirty="0" smtClean="0"/>
            </a:br>
            <a:endParaRPr lang="fr-FR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401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1742</TotalTime>
  <Words>1052</Words>
  <Application>Microsoft Office PowerPoint</Application>
  <PresentationFormat>On-screen Show (4:3)</PresentationFormat>
  <Paragraphs>201</Paragraphs>
  <Slides>36</Slides>
  <Notes>0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Opulent</vt:lpstr>
      <vt:lpstr>       Shape approximation &amp; construction INside tolerance Volume </vt:lpstr>
      <vt:lpstr>Approximation Problem</vt:lpstr>
      <vt:lpstr>Outline</vt:lpstr>
      <vt:lpstr>Goals and Motivation</vt:lpstr>
      <vt:lpstr>Goals and Motivation</vt:lpstr>
      <vt:lpstr>Goals and Motivation</vt:lpstr>
      <vt:lpstr> </vt:lpstr>
      <vt:lpstr> </vt:lpstr>
      <vt:lpstr>Notions/ keywords </vt:lpstr>
      <vt:lpstr>                             Notions</vt:lpstr>
      <vt:lpstr>Notions</vt:lpstr>
      <vt:lpstr>Notions</vt:lpstr>
      <vt:lpstr> </vt:lpstr>
      <vt:lpstr>Related work</vt:lpstr>
      <vt:lpstr>Related Work</vt:lpstr>
      <vt:lpstr>Related Work – 2d</vt:lpstr>
      <vt:lpstr>Convex single hole </vt:lpstr>
      <vt:lpstr>Non-convex single hole</vt:lpstr>
      <vt:lpstr>Multiple holes</vt:lpstr>
      <vt:lpstr>Related work - 3d</vt:lpstr>
      <vt:lpstr>Visibility Approach</vt:lpstr>
      <vt:lpstr>Approach – 2d</vt:lpstr>
      <vt:lpstr>algorithm</vt:lpstr>
      <vt:lpstr>Greedy programming approach</vt:lpstr>
      <vt:lpstr> Dynamic programming approach</vt:lpstr>
      <vt:lpstr>PowerPoint Presentation</vt:lpstr>
      <vt:lpstr>PowerPoint Presentation</vt:lpstr>
      <vt:lpstr> </vt:lpstr>
      <vt:lpstr> </vt:lpstr>
      <vt:lpstr> </vt:lpstr>
      <vt:lpstr> </vt:lpstr>
      <vt:lpstr>PowerPoint Presentation</vt:lpstr>
      <vt:lpstr>3d extension - Direction</vt:lpstr>
      <vt:lpstr> 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Utilisateur Windows</dc:creator>
  <cp:lastModifiedBy>Utilisateur Windows</cp:lastModifiedBy>
  <cp:revision>78</cp:revision>
  <dcterms:created xsi:type="dcterms:W3CDTF">2011-07-08T08:09:04Z</dcterms:created>
  <dcterms:modified xsi:type="dcterms:W3CDTF">2011-07-13T08:53:38Z</dcterms:modified>
</cp:coreProperties>
</file>